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  <p:embeddedFont>
      <p:font typeface="Open Sans Light"/>
      <p:regular r:id="rId28"/>
      <p:bold r:id="rId29"/>
      <p:italic r:id="rId30"/>
      <p:boldItalic r:id="rId31"/>
    </p:embeddedFont>
    <p:embeddedFont>
      <p:font typeface="PT Mono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8" Type="http://schemas.openxmlformats.org/officeDocument/2006/relationships/font" Target="fonts/OpenSansLight-regular.fntdata"/><Relationship Id="rId27" Type="http://schemas.openxmlformats.org/officeDocument/2006/relationships/font" Target="fonts/Roboto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boldItalic.fntdata"/><Relationship Id="rId30" Type="http://schemas.openxmlformats.org/officeDocument/2006/relationships/font" Target="fonts/OpenSans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TMon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1c7be28f5_2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111c7be28f5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1c7be28f5_7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1c7be28f5_7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c7be28f5_7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1c7be28f5_7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1c7be28f5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111c7be28f5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c7be28f5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111c7be28f5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1c7be28f5_2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111c7be28f5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c7be28f5_2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인간의 과도한 욕심으로 인해 지구 환경은 심각하게 오염되어 가고 있고, 이에 따라 이상 기후 현상이 전세계적으로 발생하고 있습니다. </a:t>
            </a:r>
            <a:br>
              <a:rPr lang="ko" sz="12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또한, 최근 코로나19의 영향으로 인해 일회용품 사용량이 증가하면서 이는 더욱 더 가속화 되고 있습니다. </a:t>
            </a:r>
            <a:endParaRPr sz="900"/>
          </a:p>
        </p:txBody>
      </p:sp>
      <p:sp>
        <p:nvSpPr>
          <p:cNvPr id="158" name="Google Shape;158;g111c7be28f5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1c7be28f5_8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111c7be28f5_8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1c7be28f5_8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11c7be28f5_8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1c7be28f5_2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111c7be28f5_2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c7be28f5_2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111c7be28f5_2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c7be28f5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11c7be28f5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c7be28f5_7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1c7be28f5_7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b="0" i="0" sz="11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910472" y="1692675"/>
            <a:ext cx="5730960" cy="769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PT Mono"/>
                <a:ea typeface="PT Mono"/>
                <a:cs typeface="PT Mono"/>
                <a:sym typeface="PT Mono"/>
              </a:rPr>
              <a:t>41_EarthGardener</a:t>
            </a:r>
            <a:endParaRPr b="1"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4285010" y="3854194"/>
            <a:ext cx="2730863" cy="3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이재성 심채영 김예진 유정현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35"/>
          <p:cNvSpPr txBox="1"/>
          <p:nvPr>
            <p:ph idx="2" type="subTitle"/>
          </p:nvPr>
        </p:nvSpPr>
        <p:spPr>
          <a:xfrm>
            <a:off x="998963" y="2398650"/>
            <a:ext cx="395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기후 변화 방지 어플리케이션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idx="2" type="subTitle"/>
          </p:nvPr>
        </p:nvSpPr>
        <p:spPr>
          <a:xfrm>
            <a:off x="542427" y="1207100"/>
            <a:ext cx="88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홈 화면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44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88" y="249050"/>
            <a:ext cx="3488226" cy="345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762" y="248925"/>
            <a:ext cx="3488225" cy="345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>
            <p:ph idx="2" type="subTitle"/>
          </p:nvPr>
        </p:nvSpPr>
        <p:spPr>
          <a:xfrm>
            <a:off x="1703475" y="3764875"/>
            <a:ext cx="6682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사용자가 현재 키우고있는 나무를 확인할 수 있으며 인증 포인트 합산 점수에 따라 나무의 Level이 증가한다.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한 그루를 완성시키면 새로운 나무를 키우기 위해 새로 이름을 지정할 수 있다.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492825" y="476047"/>
            <a:ext cx="352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View - </a:t>
            </a:r>
            <a:r>
              <a:rPr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목록 및 추가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45"/>
          <p:cNvSpPr txBox="1"/>
          <p:nvPr>
            <p:ph idx="2" type="subTitle"/>
          </p:nvPr>
        </p:nvSpPr>
        <p:spPr>
          <a:xfrm>
            <a:off x="363775" y="1462300"/>
            <a:ext cx="3182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기후 변화 대응과 관련된 사전 리스트에서 사용자가 실천한 항목들을 선택하고 인증하여 저장한다. 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항목의 난이도에 따라 포인트가 차등부여 된다.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월별로 실천한 행동들을 일기 형식으로 확인할 수 있다.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525" y="152400"/>
            <a:ext cx="224058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100" y="150550"/>
            <a:ext cx="19765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>
                <a:highlight>
                  <a:srgbClr val="BBDEFB"/>
                </a:highlight>
                <a:latin typeface="Malgun Gothic"/>
                <a:ea typeface="Malgun Gothic"/>
                <a:cs typeface="Malgun Gothic"/>
                <a:sym typeface="Malgun Gothic"/>
              </a:rPr>
              <a:t>앞으로의 계획</a:t>
            </a:r>
            <a:endParaRPr>
              <a:highlight>
                <a:srgbClr val="BBDEF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46"/>
          <p:cNvSpPr txBox="1"/>
          <p:nvPr>
            <p:ph idx="2" type="subTitle"/>
          </p:nvPr>
        </p:nvSpPr>
        <p:spPr>
          <a:xfrm>
            <a:off x="427594" y="1465528"/>
            <a:ext cx="825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SNS 기능 추가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46"/>
          <p:cNvSpPr txBox="1"/>
          <p:nvPr>
            <p:ph idx="1" type="body"/>
          </p:nvPr>
        </p:nvSpPr>
        <p:spPr>
          <a:xfrm>
            <a:off x="447788" y="1857169"/>
            <a:ext cx="821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서로의 나무와 환경 보호 인증글을 보고 함께 지구를 지켜나가는 긍정적인 경쟁심 유도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46"/>
          <p:cNvSpPr txBox="1"/>
          <p:nvPr>
            <p:ph idx="2" type="subTitle"/>
          </p:nvPr>
        </p:nvSpPr>
        <p:spPr>
          <a:xfrm>
            <a:off x="461019" y="2803353"/>
            <a:ext cx="825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나무 종류 다양화 &amp; 나무 도감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481263" y="3248044"/>
            <a:ext cx="821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나무 종류를 확대하고 나무 도감을 만들어 사용자의 참여율을 증가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1839891" y="2263953"/>
            <a:ext cx="54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</a:pPr>
            <a:r>
              <a:rPr lang="ko"/>
              <a:t>감사합니다</a:t>
            </a:r>
            <a:endParaRPr/>
          </a:p>
        </p:txBody>
      </p:sp>
      <p:sp>
        <p:nvSpPr>
          <p:cNvPr id="252" name="Google Shape;252;p47"/>
          <p:cNvSpPr txBox="1"/>
          <p:nvPr>
            <p:ph idx="1" type="subTitle"/>
          </p:nvPr>
        </p:nvSpPr>
        <p:spPr>
          <a:xfrm>
            <a:off x="5241253" y="3581550"/>
            <a:ext cx="234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41_EarthGardener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highlight>
                  <a:schemeClr val="accent5"/>
                </a:highlight>
                <a:latin typeface="Malgun Gothic"/>
                <a:ea typeface="Malgun Gothic"/>
                <a:cs typeface="Malgun Gothic"/>
                <a:sym typeface="Malgun Gothic"/>
              </a:rPr>
              <a:t>앱 소개</a:t>
            </a:r>
            <a:endParaRPr>
              <a:highlight>
                <a:schemeClr val="accent5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491393" y="1960069"/>
            <a:ext cx="82149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●"/>
            </a:pPr>
            <a:r>
              <a:rPr b="1"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EarthGardener, 지구 정원사</a:t>
            </a: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는 환경파괴로 인해 점점 척박해져 가는 지구에 나무를 심듯 </a:t>
            </a:r>
            <a:b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모두 함께 쉽게 환경에 이로운 행동을 할 수 있도록 동기부여를 해주는 앱입니다.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매일 간단히 스마트폰으로 환경 보호를 위한 행동을 하고, 인증글을 올리면 나무가 자랍니다. </a:t>
            </a:r>
            <a:b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얼마나 많은 나무를 키웠는지 서로 공유하고, 자랑함으로써 </a:t>
            </a:r>
            <a:b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환경에 관심이 없는 사람들도 </a:t>
            </a:r>
            <a:r>
              <a:rPr b="1"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쉽고 재미있게 환경 보호에 힘쓸 수 있도록 </a:t>
            </a:r>
            <a:r>
              <a:rPr lang="ko" sz="14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하는 앱입니다.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36"/>
          <p:cNvSpPr txBox="1"/>
          <p:nvPr>
            <p:ph idx="2" type="subTitle"/>
          </p:nvPr>
        </p:nvSpPr>
        <p:spPr>
          <a:xfrm>
            <a:off x="437707" y="1390728"/>
            <a:ext cx="825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/>
              <a:t>EarthGardener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highlight>
                  <a:srgbClr val="FFECB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>
              <a:highlight>
                <a:srgbClr val="FFECB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7"/>
          <p:cNvSpPr txBox="1"/>
          <p:nvPr>
            <p:ph idx="1" type="body"/>
          </p:nvPr>
        </p:nvSpPr>
        <p:spPr>
          <a:xfrm>
            <a:off x="507750" y="1861375"/>
            <a:ext cx="8128500" cy="133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사람들은 기후 변화 대처를 어렵게 느끼고, 귀찮고, 어떤 것을 해야하는지 모르는 경우가 대부분이었습니다.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기후 변화 대처에 어렵게 느끼는 사람들에게 </a:t>
            </a:r>
            <a:r>
              <a:rPr b="1"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‘내가 먼저’, ‘매일’, 그리고 ‘함께’</a:t>
            </a: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문제를 해결해 나가는데 초점을 맞추게 되었습니다.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type="title"/>
          </p:nvPr>
        </p:nvSpPr>
        <p:spPr>
          <a:xfrm>
            <a:off x="334896" y="483800"/>
            <a:ext cx="250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highlight>
                  <a:srgbClr val="FFECB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>
              <a:highlight>
                <a:srgbClr val="FFECB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507750" y="1421250"/>
            <a:ext cx="8128500" cy="230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환경 보호에 소홀했던 사람들도 </a:t>
            </a:r>
            <a:r>
              <a:rPr b="1" lang="ko" sz="2000">
                <a:solidFill>
                  <a:srgbClr val="24292F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참여</a:t>
            </a: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하도록 만들면서,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24292F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매일</a:t>
            </a: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환경에 대해 생각하고, 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어떤 활동을 해야할 지</a:t>
            </a:r>
            <a:r>
              <a:rPr b="1"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2100">
                <a:solidFill>
                  <a:srgbClr val="24292F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제시</a:t>
            </a: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해주며,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24292F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함께</a:t>
            </a: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기후 변화와 환경 파괴 대처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highlight>
                  <a:srgbClr val="FFECB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>
              <a:highlight>
                <a:srgbClr val="FFECB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1290978"/>
            <a:ext cx="3103677" cy="310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9"/>
          <p:cNvSpPr txBox="1"/>
          <p:nvPr/>
        </p:nvSpPr>
        <p:spPr>
          <a:xfrm>
            <a:off x="4780300" y="2160525"/>
            <a:ext cx="310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EarthGardener</a:t>
            </a:r>
            <a:endParaRPr b="1" sz="2400">
              <a:solidFill>
                <a:schemeClr val="dk1"/>
              </a:solidFill>
              <a:highlight>
                <a:schemeClr val="accent6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지구 정원사</a:t>
            </a:r>
            <a:endParaRPr b="1" sz="2400">
              <a:solidFill>
                <a:schemeClr val="dk1"/>
              </a:solidFill>
              <a:highlight>
                <a:schemeClr val="accent6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highlight>
                  <a:schemeClr val="accent5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>
              <a:highlight>
                <a:schemeClr val="accent5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4716325" y="1457317"/>
            <a:ext cx="3540000" cy="2926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25" y="1684887"/>
            <a:ext cx="1718100" cy="119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425" y="2448950"/>
            <a:ext cx="1490192" cy="8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483" y="1533038"/>
            <a:ext cx="1298530" cy="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750" y="3380143"/>
            <a:ext cx="911399" cy="83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13" y="2929487"/>
            <a:ext cx="1604308" cy="10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0"/>
          <p:cNvSpPr/>
          <p:nvPr/>
        </p:nvSpPr>
        <p:spPr>
          <a:xfrm>
            <a:off x="887675" y="1456727"/>
            <a:ext cx="3540000" cy="2926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0"/>
          <p:cNvSpPr/>
          <p:nvPr/>
        </p:nvSpPr>
        <p:spPr>
          <a:xfrm>
            <a:off x="2152625" y="1292450"/>
            <a:ext cx="1010100" cy="34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0"/>
          <p:cNvSpPr txBox="1"/>
          <p:nvPr>
            <p:ph idx="2" type="subTitle"/>
          </p:nvPr>
        </p:nvSpPr>
        <p:spPr>
          <a:xfrm>
            <a:off x="2152620" y="1292450"/>
            <a:ext cx="106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189" name="Google Shape;189;p40"/>
          <p:cNvSpPr txBox="1"/>
          <p:nvPr>
            <p:ph idx="2" type="subTitle"/>
          </p:nvPr>
        </p:nvSpPr>
        <p:spPr>
          <a:xfrm>
            <a:off x="5998695" y="1292450"/>
            <a:ext cx="106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Front</a:t>
            </a:r>
            <a:endParaRPr/>
          </a:p>
        </p:txBody>
      </p:sp>
      <p:sp>
        <p:nvSpPr>
          <p:cNvPr id="190" name="Google Shape;190;p40"/>
          <p:cNvSpPr/>
          <p:nvPr/>
        </p:nvSpPr>
        <p:spPr>
          <a:xfrm>
            <a:off x="6027050" y="1292450"/>
            <a:ext cx="1010100" cy="34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0"/>
          <p:cNvSpPr txBox="1"/>
          <p:nvPr>
            <p:ph idx="2" type="subTitle"/>
          </p:nvPr>
        </p:nvSpPr>
        <p:spPr>
          <a:xfrm>
            <a:off x="5998695" y="1292450"/>
            <a:ext cx="106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Server</a:t>
            </a:r>
            <a:endParaRPr/>
          </a:p>
        </p:txBody>
      </p:sp>
      <p:pic>
        <p:nvPicPr>
          <p:cNvPr id="192" name="Google Shape;19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8325" y="1858502"/>
            <a:ext cx="1853101" cy="75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0050" y="1583676"/>
            <a:ext cx="1538273" cy="8652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600" y="2728323"/>
            <a:ext cx="2061499" cy="1546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3600" y="2836050"/>
            <a:ext cx="1543010" cy="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>
                <a:highlight>
                  <a:srgbClr val="FFECB3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>
              <a:highlight>
                <a:srgbClr val="FFECB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41"/>
          <p:cNvSpPr txBox="1"/>
          <p:nvPr>
            <p:ph idx="1" type="body"/>
          </p:nvPr>
        </p:nvSpPr>
        <p:spPr>
          <a:xfrm>
            <a:off x="431063" y="1529869"/>
            <a:ext cx="82149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매일 </a:t>
            </a: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기후 변화의 원인들과 관련한 질문지에 응답하면서 </a:t>
            </a:r>
            <a:b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자신이 기후 변화 예방에 기여하고 있는 본인의 하루 습관을 기록한다.</a:t>
            </a:r>
            <a:b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사용자들은 매일 </a:t>
            </a:r>
            <a:r>
              <a:rPr b="1"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기후 변화 대응에 적극적으로 참여</a:t>
            </a: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할 수 있게 됩니다.</a:t>
            </a:r>
            <a:endParaRPr sz="1400">
              <a:solidFill>
                <a:srgbClr val="24292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저희 서비스의 본질적인 목표는 사용자들이 쉽고 재밌게, 자주 참여하도록 하는 것으로, </a:t>
            </a:r>
            <a:endParaRPr sz="1400">
              <a:solidFill>
                <a:srgbClr val="24292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자신의 기후 변화 예방을 위한 행동을 다른 사람들과 공유함으로써, </a:t>
            </a:r>
            <a:b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더욱 많은 사람들을 기후 변화 예방 행동에 참여하도록 유도</a:t>
            </a:r>
            <a:r>
              <a:rPr lang="ko" sz="1400">
                <a:solidFill>
                  <a:srgbClr val="24292F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할 수 있습니다.</a:t>
            </a:r>
            <a:endParaRPr sz="1400">
              <a:solidFill>
                <a:srgbClr val="24292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idx="2" type="subTitle"/>
          </p:nvPr>
        </p:nvSpPr>
        <p:spPr>
          <a:xfrm>
            <a:off x="453176" y="1151675"/>
            <a:ext cx="98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42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100" y="277855"/>
            <a:ext cx="3005978" cy="305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870" y="236825"/>
            <a:ext cx="3005981" cy="302704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/>
        </p:nvSpPr>
        <p:spPr>
          <a:xfrm>
            <a:off x="363900" y="3518325"/>
            <a:ext cx="871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회원가입은 이메일의 인증 번호 확인으로 간편하게 이루어지며 자신만의 닉네임과 이미지를 첨부할 수 있다.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이메일 인증 확인과 비밀번호를 작성해야만 다음 버튼이 활성화되고 다음 단계로 넘어갈 수 있다.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-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마찬가지로 닉네임을 작성해야만 회원가입을 완료할 수 있다.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idx="2" type="subTitle"/>
          </p:nvPr>
        </p:nvSpPr>
        <p:spPr>
          <a:xfrm>
            <a:off x="363905" y="1207099"/>
            <a:ext cx="130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로그인 및 마이페이지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3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750" y="192675"/>
            <a:ext cx="3686743" cy="36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094" y="192675"/>
            <a:ext cx="1889106" cy="37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/>
          <p:nvPr/>
        </p:nvSpPr>
        <p:spPr>
          <a:xfrm>
            <a:off x="2198100" y="4011200"/>
            <a:ext cx="646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0" name="Google Shape;220;p43"/>
          <p:cNvSpPr txBox="1"/>
          <p:nvPr/>
        </p:nvSpPr>
        <p:spPr>
          <a:xfrm>
            <a:off x="303425" y="3906200"/>
            <a:ext cx="86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-"/>
            </a:pPr>
            <a:r>
              <a:rPr lang="ko" sz="1200">
                <a:latin typeface="Open Sans Light"/>
                <a:ea typeface="Open Sans Light"/>
                <a:cs typeface="Open Sans Light"/>
                <a:sym typeface="Open Sans Light"/>
              </a:rPr>
              <a:t>로그인 뷰에서는 이메일의 형식이 맞는지, 회원가입이 되어 있는지를 판단하고 아닌 경우에는 잘못된 정보라고 알린다.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-"/>
            </a:pPr>
            <a:r>
              <a:rPr lang="ko" sz="1200">
                <a:latin typeface="Open Sans Light"/>
                <a:ea typeface="Open Sans Light"/>
                <a:cs typeface="Open Sans Light"/>
                <a:sym typeface="Open Sans Light"/>
              </a:rPr>
              <a:t>마이페이지에서는 자신의 프로필 이미지 및 닉네임을 표시했다. 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